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 /><Relationship Id="rId3" Type="http://schemas.openxmlformats.org/officeDocument/2006/relationships/slide" Target="slides/slide2.xml" /><Relationship Id="rId7" Type="http://schemas.openxmlformats.org/officeDocument/2006/relationships/slide" Target="slides/slide6.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tableStyles" Target="tableStyles.xml" /><Relationship Id="rId5" Type="http://schemas.openxmlformats.org/officeDocument/2006/relationships/slide" Target="slides/slide4.xml" /><Relationship Id="rId10"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viewProps" Target="viewProp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GB"/>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11/8/2024</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GB"/>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11/8/2024</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GB"/>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GB"/>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GB"/>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11/8/2024</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GB"/>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11/8/2024</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11/8/2024</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2" Type="http://schemas.openxmlformats.org/officeDocument/2006/relationships/hyperlink" Target="mailto:ritucaplot@gmail.com" TargetMode="External" /><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CBE1C-6F60-6171-0163-AFCF8DB03A0A}"/>
              </a:ext>
            </a:extLst>
          </p:cNvPr>
          <p:cNvSpPr>
            <a:spLocks noGrp="1"/>
          </p:cNvSpPr>
          <p:nvPr>
            <p:ph type="ctrTitle"/>
          </p:nvPr>
        </p:nvSpPr>
        <p:spPr/>
        <p:txBody>
          <a:bodyPr/>
          <a:lstStyle/>
          <a:p>
            <a:r>
              <a:rPr lang="en-GB" dirty="0"/>
              <a:t>Types of advertisement </a:t>
            </a:r>
            <a:endParaRPr lang="en-US" dirty="0"/>
          </a:p>
        </p:txBody>
      </p:sp>
      <p:sp>
        <p:nvSpPr>
          <p:cNvPr id="3" name="Subtitle 2">
            <a:extLst>
              <a:ext uri="{FF2B5EF4-FFF2-40B4-BE49-F238E27FC236}">
                <a16:creationId xmlns:a16="http://schemas.microsoft.com/office/drawing/2014/main" id="{FAD33AAC-8E1E-46EE-A092-31ADD62AE8C9}"/>
              </a:ext>
            </a:extLst>
          </p:cNvPr>
          <p:cNvSpPr>
            <a:spLocks noGrp="1"/>
          </p:cNvSpPr>
          <p:nvPr>
            <p:ph type="subTitle" idx="1"/>
          </p:nvPr>
        </p:nvSpPr>
        <p:spPr/>
        <p:txBody>
          <a:bodyPr/>
          <a:lstStyle/>
          <a:p>
            <a:r>
              <a:rPr lang="en-GB" dirty="0"/>
              <a:t>Examples </a:t>
            </a:r>
            <a:endParaRPr lang="en-US" dirty="0"/>
          </a:p>
        </p:txBody>
      </p:sp>
    </p:spTree>
    <p:extLst>
      <p:ext uri="{BB962C8B-B14F-4D97-AF65-F5344CB8AC3E}">
        <p14:creationId xmlns:p14="http://schemas.microsoft.com/office/powerpoint/2010/main" val="2204891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4942E4-D559-6C41-99CF-5E5AD736B1EE}"/>
              </a:ext>
            </a:extLst>
          </p:cNvPr>
          <p:cNvSpPr txBox="1"/>
          <p:nvPr/>
        </p:nvSpPr>
        <p:spPr>
          <a:xfrm>
            <a:off x="958454" y="196454"/>
            <a:ext cx="10507266" cy="2585323"/>
          </a:xfrm>
          <a:prstGeom prst="rect">
            <a:avLst/>
          </a:prstGeom>
          <a:noFill/>
        </p:spPr>
        <p:txBody>
          <a:bodyPr wrap="square">
            <a:spAutoFit/>
          </a:bodyPr>
          <a:lstStyle/>
          <a:p>
            <a:pPr algn="just" fontAlgn="base"/>
            <a:r>
              <a:rPr lang="en-GB" b="1" i="0" dirty="0">
                <a:solidFill>
                  <a:srgbClr val="145102"/>
                </a:solidFill>
                <a:effectLst/>
                <a:latin typeface="var(--ricos-custom-p-font-family,unset)"/>
              </a:rPr>
              <a:t>1. On behalf of the principal of your school draft a classified advertisement inviting application for some posts of teachers lying vacant and to be filled soon.</a:t>
            </a:r>
            <a:endParaRPr lang="en-GB" b="0" i="0" dirty="0">
              <a:solidFill>
                <a:srgbClr val="000000"/>
              </a:solidFill>
              <a:effectLst/>
              <a:latin typeface="var(--ricos-custom-p-font-family,unset)"/>
            </a:endParaRPr>
          </a:p>
          <a:p>
            <a:pPr algn="just" fontAlgn="base"/>
            <a:br>
              <a:rPr lang="en-GB" b="0" i="0" dirty="0">
                <a:solidFill>
                  <a:srgbClr val="000000"/>
                </a:solidFill>
                <a:effectLst/>
                <a:latin typeface="var(--ricos-custom-p-font-family,unset)"/>
              </a:rPr>
            </a:br>
            <a:endParaRPr lang="en-GB" b="0" i="0" dirty="0">
              <a:solidFill>
                <a:srgbClr val="000000"/>
              </a:solidFill>
              <a:effectLst/>
              <a:latin typeface="var(--ricos-custom-p-font-family,unset)"/>
            </a:endParaRPr>
          </a:p>
          <a:p>
            <a:pPr algn="just" fontAlgn="base"/>
            <a:r>
              <a:rPr lang="en-GB" b="1" i="0" dirty="0">
                <a:solidFill>
                  <a:srgbClr val="145102"/>
                </a:solidFill>
                <a:effectLst/>
                <a:latin typeface="var(--ricos-custom-p-font-family,unset)"/>
              </a:rPr>
              <a:t>SITUATION VACANT </a:t>
            </a:r>
            <a:endParaRPr lang="en-GB" b="0" i="0" dirty="0">
              <a:solidFill>
                <a:srgbClr val="000000"/>
              </a:solidFill>
              <a:effectLst/>
              <a:latin typeface="var(--ricos-custom-p-font-family,unset)"/>
            </a:endParaRPr>
          </a:p>
          <a:p>
            <a:pPr algn="just" fontAlgn="base"/>
            <a:r>
              <a:rPr lang="en-GB" b="0" i="0" dirty="0">
                <a:solidFill>
                  <a:srgbClr val="000000"/>
                </a:solidFill>
                <a:effectLst/>
                <a:latin typeface="var(--ricos-custom-p-font-family,unset)"/>
              </a:rPr>
              <a:t>DAV Public School, </a:t>
            </a:r>
            <a:r>
              <a:rPr lang="en-GB" b="0" i="0" dirty="0" err="1">
                <a:solidFill>
                  <a:srgbClr val="000000"/>
                </a:solidFill>
                <a:effectLst/>
                <a:latin typeface="var(--ricos-custom-p-font-family,unset)"/>
              </a:rPr>
              <a:t>Shastri</a:t>
            </a:r>
            <a:r>
              <a:rPr lang="en-GB" b="0" i="0" dirty="0">
                <a:solidFill>
                  <a:srgbClr val="000000"/>
                </a:solidFill>
                <a:effectLst/>
                <a:latin typeface="var(--ricos-custom-p-font-family,unset)"/>
              </a:rPr>
              <a:t> Park. Delhi-31 requires 2 PGTs in English against permanent post. Only experienced and highly qualified candidates with linguistic fluency need to apply. Salary commensurate to experience and professional achievements. Attend Walk-in interview with resume, attested testimonials and passport size photographs on Monday 16th May20XX at 9:00 AM in Principal’s office. No TA/DA admissible.</a:t>
            </a:r>
          </a:p>
        </p:txBody>
      </p:sp>
      <p:sp>
        <p:nvSpPr>
          <p:cNvPr id="7" name="TextBox 6">
            <a:extLst>
              <a:ext uri="{FF2B5EF4-FFF2-40B4-BE49-F238E27FC236}">
                <a16:creationId xmlns:a16="http://schemas.microsoft.com/office/drawing/2014/main" id="{5F8D54CA-AE16-C3C2-209B-5DCC76CC427B}"/>
              </a:ext>
            </a:extLst>
          </p:cNvPr>
          <p:cNvSpPr txBox="1"/>
          <p:nvPr/>
        </p:nvSpPr>
        <p:spPr>
          <a:xfrm>
            <a:off x="958454" y="3083600"/>
            <a:ext cx="10217051" cy="3139321"/>
          </a:xfrm>
          <a:prstGeom prst="rect">
            <a:avLst/>
          </a:prstGeom>
          <a:noFill/>
        </p:spPr>
        <p:txBody>
          <a:bodyPr wrap="square">
            <a:spAutoFit/>
          </a:bodyPr>
          <a:lstStyle/>
          <a:p>
            <a:pPr algn="just" fontAlgn="base"/>
            <a:r>
              <a:rPr lang="en-GB" b="1" i="0" dirty="0">
                <a:solidFill>
                  <a:srgbClr val="07713B"/>
                </a:solidFill>
                <a:effectLst/>
                <a:latin typeface="var(--ricos-custom-p-font-family,unset)"/>
              </a:rPr>
              <a:t>You are </a:t>
            </a:r>
            <a:r>
              <a:rPr lang="en-GB" b="1" i="0" dirty="0" err="1">
                <a:solidFill>
                  <a:srgbClr val="07713B"/>
                </a:solidFill>
                <a:effectLst/>
                <a:latin typeface="var(--ricos-custom-p-font-family,unset)"/>
              </a:rPr>
              <a:t>Ranveer</a:t>
            </a:r>
            <a:r>
              <a:rPr lang="en-GB" b="1" i="0" dirty="0">
                <a:solidFill>
                  <a:srgbClr val="07713B"/>
                </a:solidFill>
                <a:effectLst/>
                <a:latin typeface="var(--ricos-custom-p-font-family,unset)"/>
              </a:rPr>
              <a:t> / </a:t>
            </a:r>
            <a:r>
              <a:rPr lang="en-GB" b="1" i="0" dirty="0" err="1">
                <a:solidFill>
                  <a:srgbClr val="07713B"/>
                </a:solidFill>
                <a:effectLst/>
                <a:latin typeface="var(--ricos-custom-p-font-family,unset)"/>
              </a:rPr>
              <a:t>Ravina</a:t>
            </a:r>
            <a:r>
              <a:rPr lang="en-GB" b="1" i="0" dirty="0">
                <a:solidFill>
                  <a:srgbClr val="07713B"/>
                </a:solidFill>
                <a:effectLst/>
                <a:latin typeface="var(--ricos-custom-p-font-family,unset)"/>
              </a:rPr>
              <a:t> of 254 Greater Kailash, New Delhi. You want to sell the first floor of your newly constructed house. Draft an advertisement for local daily under its classified column "Property for Sale'' in not more than 50 words. Include the relevant details like location, type of accommodation, cost and contact address including telephone number etc. </a:t>
            </a:r>
            <a:endParaRPr lang="en-GB" b="0" i="0" dirty="0">
              <a:solidFill>
                <a:srgbClr val="000000"/>
              </a:solidFill>
              <a:effectLst/>
              <a:latin typeface="var(--ricos-custom-p-font-family,unset)"/>
            </a:endParaRPr>
          </a:p>
          <a:p>
            <a:pPr algn="l" fontAlgn="base"/>
            <a:br>
              <a:rPr lang="en-GB" b="0" i="0" dirty="0">
                <a:solidFill>
                  <a:srgbClr val="000000"/>
                </a:solidFill>
                <a:effectLst/>
                <a:latin typeface="var(--ricos-custom-p-font-family,unset)"/>
              </a:rPr>
            </a:br>
            <a:endParaRPr lang="en-GB" b="0" i="0" dirty="0">
              <a:solidFill>
                <a:srgbClr val="000000"/>
              </a:solidFill>
              <a:effectLst/>
              <a:latin typeface="var(--ricos-custom-p-font-family,unset)"/>
            </a:endParaRPr>
          </a:p>
          <a:p>
            <a:pPr algn="l" fontAlgn="base"/>
            <a:r>
              <a:rPr lang="en-GB" b="1" i="0" dirty="0">
                <a:solidFill>
                  <a:srgbClr val="07713B"/>
                </a:solidFill>
                <a:effectLst/>
                <a:latin typeface="var(--ricos-custom-p-font-family,unset)"/>
              </a:rPr>
              <a:t>FOR SALE</a:t>
            </a:r>
            <a:r>
              <a:rPr lang="en-GB" b="0" i="0" dirty="0">
                <a:solidFill>
                  <a:srgbClr val="000000"/>
                </a:solidFill>
                <a:effectLst/>
                <a:latin typeface="var(--ricos-custom-p-font-family,unset)"/>
              </a:rPr>
              <a:t> </a:t>
            </a:r>
          </a:p>
          <a:p>
            <a:pPr algn="l" fontAlgn="base"/>
            <a:r>
              <a:rPr lang="en-GB" b="0" i="0" dirty="0">
                <a:solidFill>
                  <a:srgbClr val="000000"/>
                </a:solidFill>
                <a:effectLst/>
                <a:latin typeface="var(--ricos-custom-p-font-family,unset)"/>
              </a:rPr>
              <a:t>Available for sale the first floor of a newly constructed house at Greater Kailash comprising two spacious bedrooms with attached bathrooms, a large drawing room cum dining room and a large modular kitchen, East facing, located near Shopping Plaza, price negotiable. Interested parties may contact </a:t>
            </a:r>
            <a:r>
              <a:rPr lang="en-GB" b="0" i="0" dirty="0" err="1">
                <a:solidFill>
                  <a:srgbClr val="000000"/>
                </a:solidFill>
                <a:effectLst/>
                <a:latin typeface="var(--ricos-custom-p-font-family,unset)"/>
              </a:rPr>
              <a:t>Ranveer</a:t>
            </a:r>
            <a:r>
              <a:rPr lang="en-GB" b="0" i="0" dirty="0">
                <a:solidFill>
                  <a:srgbClr val="000000"/>
                </a:solidFill>
                <a:effectLst/>
                <a:latin typeface="var(--ricos-custom-p-font-family,unset)"/>
              </a:rPr>
              <a:t>/</a:t>
            </a:r>
            <a:r>
              <a:rPr lang="en-GB" b="0" i="0" dirty="0" err="1">
                <a:solidFill>
                  <a:srgbClr val="000000"/>
                </a:solidFill>
                <a:effectLst/>
                <a:latin typeface="var(--ricos-custom-p-font-family,unset)"/>
              </a:rPr>
              <a:t>Ravina</a:t>
            </a:r>
            <a:r>
              <a:rPr lang="en-GB" b="0" i="0" dirty="0">
                <a:solidFill>
                  <a:srgbClr val="000000"/>
                </a:solidFill>
                <a:effectLst/>
                <a:latin typeface="var(--ricos-custom-p-font-family,unset)"/>
              </a:rPr>
              <a:t> 254 Greater Kailash, New Delhi, Mobile No. 9818xxxxxx.</a:t>
            </a:r>
          </a:p>
        </p:txBody>
      </p:sp>
    </p:spTree>
    <p:extLst>
      <p:ext uri="{BB962C8B-B14F-4D97-AF65-F5344CB8AC3E}">
        <p14:creationId xmlns:p14="http://schemas.microsoft.com/office/powerpoint/2010/main" val="3551641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27CECC1-BE95-7226-A970-FEF449E56331}"/>
              </a:ext>
            </a:extLst>
          </p:cNvPr>
          <p:cNvSpPr txBox="1"/>
          <p:nvPr/>
        </p:nvSpPr>
        <p:spPr>
          <a:xfrm>
            <a:off x="778371" y="0"/>
            <a:ext cx="10669488" cy="2308324"/>
          </a:xfrm>
          <a:prstGeom prst="rect">
            <a:avLst/>
          </a:prstGeom>
          <a:noFill/>
        </p:spPr>
        <p:txBody>
          <a:bodyPr wrap="square">
            <a:spAutoFit/>
          </a:bodyPr>
          <a:lstStyle/>
          <a:p>
            <a:pPr algn="l" fontAlgn="base"/>
            <a:r>
              <a:rPr lang="en-GB" b="1" i="0" dirty="0">
                <a:solidFill>
                  <a:srgbClr val="07713B"/>
                </a:solidFill>
                <a:effectLst/>
                <a:latin typeface="var(--ricos-custom-p-font-family,unset)"/>
              </a:rPr>
              <a:t>Example :You are </a:t>
            </a:r>
            <a:r>
              <a:rPr lang="en-GB" b="1" i="0" dirty="0" err="1">
                <a:solidFill>
                  <a:srgbClr val="07713B"/>
                </a:solidFill>
                <a:effectLst/>
                <a:latin typeface="var(--ricos-custom-p-font-family,unset)"/>
              </a:rPr>
              <a:t>Ranveer</a:t>
            </a:r>
            <a:r>
              <a:rPr lang="en-GB" b="1" i="0" dirty="0">
                <a:solidFill>
                  <a:srgbClr val="07713B"/>
                </a:solidFill>
                <a:effectLst/>
                <a:latin typeface="var(--ricos-custom-p-font-family,unset)"/>
              </a:rPr>
              <a:t> / Radhika. You want to purchase a flat. Write an advertisement for the newspaper giving full details of your requirements and capacity to pay. </a:t>
            </a:r>
            <a:endParaRPr lang="en-GB" b="0" i="0" dirty="0">
              <a:solidFill>
                <a:srgbClr val="000000"/>
              </a:solidFill>
              <a:effectLst/>
              <a:latin typeface="var(--ricos-custom-p-font-family,unset)"/>
            </a:endParaRPr>
          </a:p>
          <a:p>
            <a:pPr algn="just" fontAlgn="base"/>
            <a:br>
              <a:rPr lang="en-GB" b="0" i="0" dirty="0">
                <a:solidFill>
                  <a:srgbClr val="000000"/>
                </a:solidFill>
                <a:effectLst/>
                <a:latin typeface="var(--ricos-custom-p-font-family,unset)"/>
              </a:rPr>
            </a:br>
            <a:endParaRPr lang="en-GB" b="0" i="0" dirty="0">
              <a:solidFill>
                <a:srgbClr val="000000"/>
              </a:solidFill>
              <a:effectLst/>
              <a:latin typeface="var(--ricos-custom-p-font-family,unset)"/>
            </a:endParaRPr>
          </a:p>
          <a:p>
            <a:pPr algn="l" fontAlgn="base"/>
            <a:r>
              <a:rPr lang="en-GB" b="1" i="0" dirty="0">
                <a:solidFill>
                  <a:srgbClr val="000000"/>
                </a:solidFill>
                <a:effectLst/>
                <a:latin typeface="var(--ricos-custom-p-font-family,unset)"/>
              </a:rPr>
              <a:t>FOR PURCHASE</a:t>
            </a:r>
            <a:r>
              <a:rPr lang="en-GB" b="0" i="0" dirty="0">
                <a:solidFill>
                  <a:srgbClr val="000000"/>
                </a:solidFill>
                <a:effectLst/>
                <a:latin typeface="var(--ricos-custom-p-font-family,unset)"/>
              </a:rPr>
              <a:t> </a:t>
            </a:r>
          </a:p>
          <a:p>
            <a:pPr algn="just" fontAlgn="base"/>
            <a:r>
              <a:rPr lang="en-GB" b="0" i="0" dirty="0">
                <a:solidFill>
                  <a:srgbClr val="000000"/>
                </a:solidFill>
                <a:effectLst/>
                <a:latin typeface="var(--ricos-custom-p-font-family,unset)"/>
              </a:rPr>
              <a:t>For purchase, a DDA HIG Flat in North Delhi, </a:t>
            </a:r>
            <a:r>
              <a:rPr lang="en-GB" b="0" i="0" dirty="0" err="1">
                <a:solidFill>
                  <a:srgbClr val="000000"/>
                </a:solidFill>
                <a:effectLst/>
                <a:latin typeface="var(--ricos-custom-p-font-family,unset)"/>
              </a:rPr>
              <a:t>Rohini</a:t>
            </a:r>
            <a:r>
              <a:rPr lang="en-GB" b="0" i="0" dirty="0">
                <a:solidFill>
                  <a:srgbClr val="000000"/>
                </a:solidFill>
                <a:effectLst/>
                <a:latin typeface="var(--ricos-custom-p-font-family,unset)"/>
              </a:rPr>
              <a:t> with three bedrooms, attached baths, drawing cum dining room with family lounge. Price negotiable, well ventilated, modern facilities, near big market and metro station will be preferred. Owners or dealers may contact </a:t>
            </a:r>
            <a:r>
              <a:rPr lang="en-GB" b="0" i="0" dirty="0" err="1">
                <a:solidFill>
                  <a:srgbClr val="000000"/>
                </a:solidFill>
                <a:effectLst/>
                <a:latin typeface="var(--ricos-custom-p-font-family,unset)"/>
              </a:rPr>
              <a:t>Ranveer</a:t>
            </a:r>
            <a:r>
              <a:rPr lang="en-GB" b="0" i="0" dirty="0">
                <a:solidFill>
                  <a:srgbClr val="000000"/>
                </a:solidFill>
                <a:effectLst/>
                <a:latin typeface="var(--ricos-custom-p-font-family,unset)"/>
              </a:rPr>
              <a:t> / Radhika, </a:t>
            </a:r>
            <a:r>
              <a:rPr lang="en-GB" b="0" i="0" dirty="0" err="1">
                <a:solidFill>
                  <a:srgbClr val="000000"/>
                </a:solidFill>
                <a:effectLst/>
                <a:latin typeface="var(--ricos-custom-p-font-family,unset)"/>
              </a:rPr>
              <a:t>Janta</a:t>
            </a:r>
            <a:r>
              <a:rPr lang="en-GB" b="0" i="0" dirty="0">
                <a:solidFill>
                  <a:srgbClr val="000000"/>
                </a:solidFill>
                <a:effectLst/>
                <a:latin typeface="var(--ricos-custom-p-font-family,unset)"/>
              </a:rPr>
              <a:t> </a:t>
            </a:r>
            <a:r>
              <a:rPr lang="en-GB" b="0" i="0" dirty="0" err="1">
                <a:solidFill>
                  <a:srgbClr val="000000"/>
                </a:solidFill>
                <a:effectLst/>
                <a:latin typeface="var(--ricos-custom-p-font-family,unset)"/>
              </a:rPr>
              <a:t>Appartments</a:t>
            </a:r>
            <a:r>
              <a:rPr lang="en-GB" b="0" i="0" dirty="0">
                <a:solidFill>
                  <a:srgbClr val="000000"/>
                </a:solidFill>
                <a:effectLst/>
                <a:latin typeface="var(--ricos-custom-p-font-family,unset)"/>
              </a:rPr>
              <a:t>, </a:t>
            </a:r>
            <a:r>
              <a:rPr lang="en-GB" b="0" i="0" dirty="0" err="1">
                <a:solidFill>
                  <a:srgbClr val="000000"/>
                </a:solidFill>
                <a:effectLst/>
                <a:latin typeface="var(--ricos-custom-p-font-family,unset)"/>
              </a:rPr>
              <a:t>Lajpat</a:t>
            </a:r>
            <a:r>
              <a:rPr lang="en-GB" b="0" i="0" dirty="0">
                <a:solidFill>
                  <a:srgbClr val="000000"/>
                </a:solidFill>
                <a:effectLst/>
                <a:latin typeface="var(--ricos-custom-p-font-family,unset)"/>
              </a:rPr>
              <a:t> Nagar, Delhi. </a:t>
            </a:r>
          </a:p>
        </p:txBody>
      </p:sp>
      <p:sp>
        <p:nvSpPr>
          <p:cNvPr id="5" name="TextBox 4">
            <a:extLst>
              <a:ext uri="{FF2B5EF4-FFF2-40B4-BE49-F238E27FC236}">
                <a16:creationId xmlns:a16="http://schemas.microsoft.com/office/drawing/2014/main" id="{C070DF8E-2EB4-926B-3024-9C9A5C237B97}"/>
              </a:ext>
            </a:extLst>
          </p:cNvPr>
          <p:cNvSpPr txBox="1"/>
          <p:nvPr/>
        </p:nvSpPr>
        <p:spPr>
          <a:xfrm>
            <a:off x="778370" y="2435215"/>
            <a:ext cx="11115973" cy="2308324"/>
          </a:xfrm>
          <a:prstGeom prst="rect">
            <a:avLst/>
          </a:prstGeom>
          <a:noFill/>
        </p:spPr>
        <p:txBody>
          <a:bodyPr wrap="square">
            <a:spAutoFit/>
          </a:bodyPr>
          <a:lstStyle/>
          <a:p>
            <a:pPr algn="just" fontAlgn="base"/>
            <a:r>
              <a:rPr lang="en-GB" b="1" i="0" dirty="0">
                <a:solidFill>
                  <a:srgbClr val="145102"/>
                </a:solidFill>
                <a:effectLst/>
                <a:latin typeface="var(--ricos-custom-p-font-family,unset)"/>
              </a:rPr>
              <a:t>You lost some important documents the other day. You want to apply for duplicate documents for which you need to publish a public notice in a newspaper. Draft an advertisement giving details about the lost document. </a:t>
            </a:r>
            <a:endParaRPr lang="en-GB" b="0" i="0" dirty="0">
              <a:solidFill>
                <a:srgbClr val="000000"/>
              </a:solidFill>
              <a:effectLst/>
              <a:latin typeface="var(--ricos-custom-p-font-family,unset)"/>
            </a:endParaRPr>
          </a:p>
          <a:p>
            <a:pPr algn="just" fontAlgn="base"/>
            <a:br>
              <a:rPr lang="en-GB" b="0" i="0" dirty="0">
                <a:solidFill>
                  <a:srgbClr val="000000"/>
                </a:solidFill>
                <a:effectLst/>
                <a:latin typeface="var(--ricos-custom-p-font-family,unset)"/>
              </a:rPr>
            </a:br>
            <a:endParaRPr lang="en-GB" b="0" i="0" dirty="0">
              <a:solidFill>
                <a:srgbClr val="000000"/>
              </a:solidFill>
              <a:effectLst/>
              <a:latin typeface="var(--ricos-custom-p-font-family,unset)"/>
            </a:endParaRPr>
          </a:p>
          <a:p>
            <a:pPr algn="just" fontAlgn="base"/>
            <a:r>
              <a:rPr lang="en-GB" b="1" i="0" dirty="0">
                <a:solidFill>
                  <a:srgbClr val="07713B"/>
                </a:solidFill>
                <a:effectLst/>
                <a:latin typeface="var(--ricos-custom-p-font-family,unset)"/>
              </a:rPr>
              <a:t>LOST! </a:t>
            </a:r>
            <a:endParaRPr lang="en-GB" b="0" i="0" dirty="0">
              <a:solidFill>
                <a:srgbClr val="000000"/>
              </a:solidFill>
              <a:effectLst/>
              <a:latin typeface="var(--ricos-custom-p-font-family,unset)"/>
            </a:endParaRPr>
          </a:p>
          <a:p>
            <a:pPr algn="just" fontAlgn="base"/>
            <a:r>
              <a:rPr lang="en-GB" b="0" i="0" dirty="0">
                <a:solidFill>
                  <a:srgbClr val="000000"/>
                </a:solidFill>
                <a:effectLst/>
                <a:latin typeface="var(--ricos-custom-p-font-family,unset)"/>
              </a:rPr>
              <a:t>Lost my property documents of flat no 12, Sun Tower, </a:t>
            </a:r>
            <a:r>
              <a:rPr lang="en-GB" b="0" i="0" dirty="0" err="1">
                <a:solidFill>
                  <a:srgbClr val="000000"/>
                </a:solidFill>
                <a:effectLst/>
                <a:latin typeface="var(--ricos-custom-p-font-family,unset)"/>
              </a:rPr>
              <a:t>Rohini</a:t>
            </a:r>
            <a:r>
              <a:rPr lang="en-GB" b="0" i="0" dirty="0">
                <a:solidFill>
                  <a:srgbClr val="000000"/>
                </a:solidFill>
                <a:effectLst/>
                <a:latin typeface="var(--ricos-custom-p-font-family,unset)"/>
              </a:rPr>
              <a:t> on 21StApril 20XX somewhere between Tees </a:t>
            </a:r>
            <a:r>
              <a:rPr lang="en-GB" b="0" i="0" dirty="0" err="1">
                <a:solidFill>
                  <a:srgbClr val="000000"/>
                </a:solidFill>
                <a:effectLst/>
                <a:latin typeface="var(--ricos-custom-p-font-family,unset)"/>
              </a:rPr>
              <a:t>Hazari</a:t>
            </a:r>
            <a:r>
              <a:rPr lang="en-GB" b="0" i="0" dirty="0">
                <a:solidFill>
                  <a:srgbClr val="000000"/>
                </a:solidFill>
                <a:effectLst/>
                <a:latin typeface="var(--ricos-custom-p-font-family,unset)"/>
              </a:rPr>
              <a:t> Court and </a:t>
            </a:r>
            <a:r>
              <a:rPr lang="en-GB" b="0" i="0" dirty="0" err="1">
                <a:solidFill>
                  <a:srgbClr val="000000"/>
                </a:solidFill>
                <a:effectLst/>
                <a:latin typeface="var(--ricos-custom-p-font-family,unset)"/>
              </a:rPr>
              <a:t>Azadpur</a:t>
            </a:r>
            <a:r>
              <a:rPr lang="en-GB" b="0" i="0" dirty="0">
                <a:solidFill>
                  <a:srgbClr val="000000"/>
                </a:solidFill>
                <a:effectLst/>
                <a:latin typeface="var(--ricos-custom-p-font-family,unset)"/>
              </a:rPr>
              <a:t> </a:t>
            </a:r>
            <a:r>
              <a:rPr lang="en-GB" b="0" i="0" dirty="0" err="1">
                <a:solidFill>
                  <a:srgbClr val="000000"/>
                </a:solidFill>
                <a:effectLst/>
                <a:latin typeface="var(--ricos-custom-p-font-family,unset)"/>
              </a:rPr>
              <a:t>Mandi</a:t>
            </a:r>
            <a:r>
              <a:rPr lang="en-GB" b="0" i="0" dirty="0">
                <a:solidFill>
                  <a:srgbClr val="000000"/>
                </a:solidFill>
                <a:effectLst/>
                <a:latin typeface="var(--ricos-custom-p-font-family,unset)"/>
              </a:rPr>
              <a:t>. The documents include allotment letter, payment schedule and sale agreement. If found, please contact 2356140000(M). Token reward for the informer finder.</a:t>
            </a:r>
          </a:p>
        </p:txBody>
      </p:sp>
    </p:spTree>
    <p:extLst>
      <p:ext uri="{BB962C8B-B14F-4D97-AF65-F5344CB8AC3E}">
        <p14:creationId xmlns:p14="http://schemas.microsoft.com/office/powerpoint/2010/main" val="3237580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BB09653-3F73-99AD-527E-2691781C0073}"/>
              </a:ext>
            </a:extLst>
          </p:cNvPr>
          <p:cNvSpPr txBox="1"/>
          <p:nvPr/>
        </p:nvSpPr>
        <p:spPr>
          <a:xfrm>
            <a:off x="849809" y="12680"/>
            <a:ext cx="10901660" cy="2308324"/>
          </a:xfrm>
          <a:prstGeom prst="rect">
            <a:avLst/>
          </a:prstGeom>
          <a:noFill/>
        </p:spPr>
        <p:txBody>
          <a:bodyPr wrap="square">
            <a:spAutoFit/>
          </a:bodyPr>
          <a:lstStyle/>
          <a:p>
            <a:pPr algn="just" fontAlgn="base"/>
            <a:r>
              <a:rPr lang="en-GB" b="1" i="0" dirty="0">
                <a:solidFill>
                  <a:srgbClr val="145102"/>
                </a:solidFill>
                <a:effectLst/>
                <a:latin typeface="var(--ricos-custom-p-font-family,unset)"/>
              </a:rPr>
              <a:t>While travelling in a bus you found some certificates, a wallet and some jewellery in a bag. You found no contact details of the owner in the bag. Draft an advertisement to be published in a local newspaper.</a:t>
            </a:r>
            <a:endParaRPr lang="en-GB" b="0" i="0" dirty="0">
              <a:solidFill>
                <a:srgbClr val="000000"/>
              </a:solidFill>
              <a:effectLst/>
              <a:latin typeface="var(--ricos-custom-p-font-family,unset)"/>
            </a:endParaRPr>
          </a:p>
          <a:p>
            <a:pPr algn="just" fontAlgn="base"/>
            <a:br>
              <a:rPr lang="en-GB" b="0" i="0" dirty="0">
                <a:solidFill>
                  <a:srgbClr val="000000"/>
                </a:solidFill>
                <a:effectLst/>
                <a:latin typeface="var(--ricos-custom-p-font-family,unset)"/>
              </a:rPr>
            </a:br>
            <a:endParaRPr lang="en-GB" b="0" i="0" dirty="0">
              <a:solidFill>
                <a:srgbClr val="000000"/>
              </a:solidFill>
              <a:effectLst/>
              <a:latin typeface="var(--ricos-custom-p-font-family,unset)"/>
            </a:endParaRPr>
          </a:p>
          <a:p>
            <a:pPr algn="just" fontAlgn="base"/>
            <a:r>
              <a:rPr lang="en-GB" b="1" i="0" dirty="0">
                <a:solidFill>
                  <a:srgbClr val="145102"/>
                </a:solidFill>
                <a:effectLst/>
                <a:latin typeface="var(--ricos-custom-p-font-family,unset)"/>
              </a:rPr>
              <a:t>FOUND!</a:t>
            </a:r>
            <a:r>
              <a:rPr lang="en-GB" b="0" i="0" dirty="0">
                <a:solidFill>
                  <a:srgbClr val="000000"/>
                </a:solidFill>
                <a:effectLst/>
                <a:latin typeface="var(--ricos-custom-p-font-family,unset)"/>
              </a:rPr>
              <a:t> </a:t>
            </a:r>
          </a:p>
          <a:p>
            <a:pPr algn="just" fontAlgn="base"/>
            <a:r>
              <a:rPr lang="en-GB" b="0" i="0" dirty="0">
                <a:solidFill>
                  <a:srgbClr val="000000"/>
                </a:solidFill>
                <a:effectLst/>
                <a:latin typeface="var(--ricos-custom-p-font-family,unset)"/>
              </a:rPr>
              <a:t>Found a bag with some certificates, a wallet and some jewellery items. Whosoever has lost it may claim the same by providing authentic proof of ownership. In case of no claim within a week, the bag will be submitted to </a:t>
            </a:r>
            <a:r>
              <a:rPr lang="en-GB" b="0" i="0" dirty="0" err="1">
                <a:solidFill>
                  <a:srgbClr val="000000"/>
                </a:solidFill>
                <a:effectLst/>
                <a:latin typeface="var(--ricos-custom-p-font-family,unset)"/>
              </a:rPr>
              <a:t>Mayapuri</a:t>
            </a:r>
            <a:r>
              <a:rPr lang="en-GB" b="0" i="0" dirty="0">
                <a:solidFill>
                  <a:srgbClr val="000000"/>
                </a:solidFill>
                <a:effectLst/>
                <a:latin typeface="var(--ricos-custom-p-font-family,unset)"/>
              </a:rPr>
              <a:t> police station. Contact: </a:t>
            </a:r>
            <a:r>
              <a:rPr lang="en-GB" b="0" i="0" dirty="0" err="1">
                <a:solidFill>
                  <a:srgbClr val="000000"/>
                </a:solidFill>
                <a:effectLst/>
                <a:latin typeface="var(--ricos-custom-p-font-family,unset)"/>
              </a:rPr>
              <a:t>Sanchay</a:t>
            </a:r>
            <a:r>
              <a:rPr lang="en-GB" b="0" i="0" dirty="0">
                <a:solidFill>
                  <a:srgbClr val="000000"/>
                </a:solidFill>
                <a:effectLst/>
                <a:latin typeface="var(--ricos-custom-p-font-family,unset)"/>
              </a:rPr>
              <a:t> at 9999XXXXXX.</a:t>
            </a:r>
          </a:p>
        </p:txBody>
      </p:sp>
      <p:sp>
        <p:nvSpPr>
          <p:cNvPr id="7" name="TextBox 6">
            <a:extLst>
              <a:ext uri="{FF2B5EF4-FFF2-40B4-BE49-F238E27FC236}">
                <a16:creationId xmlns:a16="http://schemas.microsoft.com/office/drawing/2014/main" id="{03269C4D-5B1F-3FD4-27DE-1B73631B3337}"/>
              </a:ext>
            </a:extLst>
          </p:cNvPr>
          <p:cNvSpPr txBox="1"/>
          <p:nvPr/>
        </p:nvSpPr>
        <p:spPr>
          <a:xfrm>
            <a:off x="849809" y="2975371"/>
            <a:ext cx="11205269" cy="2308324"/>
          </a:xfrm>
          <a:prstGeom prst="rect">
            <a:avLst/>
          </a:prstGeom>
          <a:noFill/>
        </p:spPr>
        <p:txBody>
          <a:bodyPr wrap="square">
            <a:spAutoFit/>
          </a:bodyPr>
          <a:lstStyle/>
          <a:p>
            <a:pPr algn="l" fontAlgn="base"/>
            <a:r>
              <a:rPr lang="en-GB" b="1" i="0" dirty="0">
                <a:solidFill>
                  <a:srgbClr val="145102"/>
                </a:solidFill>
                <a:effectLst/>
                <a:latin typeface="var(--ricos-custom-p-font-family,unset)"/>
              </a:rPr>
              <a:t>You are in need of a job. Draft a classified advertisement offering your services.</a:t>
            </a:r>
            <a:endParaRPr lang="en-GB" b="0" i="0" dirty="0">
              <a:solidFill>
                <a:srgbClr val="000000"/>
              </a:solidFill>
              <a:effectLst/>
              <a:latin typeface="var(--ricos-custom-p-font-family,unset)"/>
            </a:endParaRPr>
          </a:p>
          <a:p>
            <a:pPr algn="just" fontAlgn="base"/>
            <a:r>
              <a:rPr lang="en-GB" b="1" i="0" dirty="0">
                <a:solidFill>
                  <a:srgbClr val="145102"/>
                </a:solidFill>
                <a:effectLst/>
                <a:latin typeface="var(--ricos-custom-p-font-family,unset)"/>
              </a:rPr>
              <a:t>SITUATION WANTED </a:t>
            </a:r>
            <a:endParaRPr lang="en-GB" b="0" i="0" dirty="0">
              <a:solidFill>
                <a:srgbClr val="000000"/>
              </a:solidFill>
              <a:effectLst/>
              <a:latin typeface="var(--ricos-custom-p-font-family,unset)"/>
            </a:endParaRPr>
          </a:p>
          <a:p>
            <a:pPr algn="just" fontAlgn="base"/>
            <a:r>
              <a:rPr lang="en-GB" b="0" i="0" dirty="0">
                <a:solidFill>
                  <a:srgbClr val="000000"/>
                </a:solidFill>
                <a:effectLst/>
                <a:latin typeface="var(--ricos-custom-p-font-family,unset)"/>
              </a:rPr>
              <a:t>An electronics and communication engineer, 25, healthy, male looking for a suitable</a:t>
            </a:r>
          </a:p>
          <a:p>
            <a:pPr algn="just" fontAlgn="base"/>
            <a:r>
              <a:rPr lang="en-GB" b="0" i="0" dirty="0">
                <a:solidFill>
                  <a:srgbClr val="000000"/>
                </a:solidFill>
                <a:effectLst/>
                <a:latin typeface="var(--ricos-custom-p-font-family,unset)"/>
              </a:rPr>
              <a:t>job in or around Delhi in an electronics or communications company offering good</a:t>
            </a:r>
          </a:p>
          <a:p>
            <a:pPr algn="just" fontAlgn="base"/>
            <a:r>
              <a:rPr lang="en-GB" b="0" i="0" dirty="0">
                <a:solidFill>
                  <a:srgbClr val="000000"/>
                </a:solidFill>
                <a:effectLst/>
                <a:latin typeface="var(--ricos-custom-p-font-family,unset)"/>
              </a:rPr>
              <a:t>working environment and growth opportunity. The candidate has good communication</a:t>
            </a:r>
          </a:p>
          <a:p>
            <a:pPr algn="just" fontAlgn="base"/>
            <a:r>
              <a:rPr lang="en-GB" b="0" i="0" dirty="0">
                <a:solidFill>
                  <a:srgbClr val="000000"/>
                </a:solidFill>
                <a:effectLst/>
                <a:latin typeface="var(--ricos-custom-p-font-family,unset)"/>
              </a:rPr>
              <a:t>skills, is open to correction and continued professional development. He is available for interview with a notice of 72 hours. Contact:- +91-999999XXXX </a:t>
            </a:r>
          </a:p>
          <a:p>
            <a:pPr algn="just" fontAlgn="base"/>
            <a:r>
              <a:rPr lang="en-GB" b="0" i="0" dirty="0">
                <a:solidFill>
                  <a:srgbClr val="000000"/>
                </a:solidFill>
                <a:effectLst/>
                <a:latin typeface="var(--ricos-custom-p-font-family,unset)"/>
              </a:rPr>
              <a:t>or write to </a:t>
            </a:r>
            <a:r>
              <a:rPr lang="en-GB" b="0" i="0" u="sng" dirty="0">
                <a:solidFill>
                  <a:srgbClr val="000000"/>
                </a:solidFill>
                <a:effectLst/>
                <a:latin typeface="var(--ricos-custom-link-font-family,unset)"/>
                <a:hlinkClick r:id="rId2"/>
              </a:rPr>
              <a:t>ritucaplot@gmail.com</a:t>
            </a:r>
            <a:r>
              <a:rPr lang="en-GB" b="0" i="0" dirty="0">
                <a:solidFill>
                  <a:srgbClr val="000000"/>
                </a:solidFill>
                <a:effectLst/>
                <a:latin typeface="var(--ricos-custom-p-font-family,unset)"/>
              </a:rPr>
              <a:t> </a:t>
            </a:r>
          </a:p>
        </p:txBody>
      </p:sp>
    </p:spTree>
    <p:extLst>
      <p:ext uri="{BB962C8B-B14F-4D97-AF65-F5344CB8AC3E}">
        <p14:creationId xmlns:p14="http://schemas.microsoft.com/office/powerpoint/2010/main" val="1764567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F0AE09-AF59-4254-0442-F5EA8512B061}"/>
              </a:ext>
            </a:extLst>
          </p:cNvPr>
          <p:cNvSpPr txBox="1"/>
          <p:nvPr/>
        </p:nvSpPr>
        <p:spPr>
          <a:xfrm>
            <a:off x="951011" y="248642"/>
            <a:ext cx="11240989" cy="6360716"/>
          </a:xfrm>
          <a:prstGeom prst="rect">
            <a:avLst/>
          </a:prstGeom>
          <a:noFill/>
        </p:spPr>
        <p:txBody>
          <a:bodyPr wrap="square">
            <a:spAutoFit/>
          </a:bodyPr>
          <a:lstStyle/>
          <a:p>
            <a:pPr algn="l">
              <a:spcAft>
                <a:spcPts val="1950"/>
              </a:spcAft>
            </a:pPr>
            <a:r>
              <a:rPr lang="en-GB" b="0" i="0" dirty="0">
                <a:solidFill>
                  <a:srgbClr val="222222"/>
                </a:solidFill>
                <a:effectLst/>
                <a:latin typeface="Roboto" panose="02000000000000000000" pitchFamily="2" charset="0"/>
              </a:rPr>
              <a:t>You are the secretary of the Indian Institute of Foreign Languages, Hyderabad. Draft a suitable advertisement to be published in a newspaper announcing the commencement of new courses.</a:t>
            </a:r>
            <a:br>
              <a:rPr lang="en-GB" b="0" i="0" dirty="0">
                <a:solidFill>
                  <a:srgbClr val="222222"/>
                </a:solidFill>
                <a:effectLst/>
                <a:latin typeface="Roboto" panose="02000000000000000000" pitchFamily="2" charset="0"/>
              </a:rPr>
            </a:br>
            <a:r>
              <a:rPr lang="en-GB" b="1" i="0" dirty="0">
                <a:solidFill>
                  <a:srgbClr val="008000"/>
                </a:solidFill>
                <a:effectLst/>
                <a:latin typeface="Roboto" panose="02000000000000000000" pitchFamily="2" charset="0"/>
              </a:rPr>
              <a:t>Answer:</a:t>
            </a:r>
            <a:endParaRPr lang="en-GB" b="0" i="0" dirty="0">
              <a:solidFill>
                <a:srgbClr val="222222"/>
              </a:solidFill>
              <a:effectLst/>
              <a:latin typeface="Roboto" panose="02000000000000000000" pitchFamily="2" charset="0"/>
            </a:endParaRPr>
          </a:p>
          <a:p>
            <a:pPr algn="ctr">
              <a:spcAft>
                <a:spcPts val="1950"/>
              </a:spcAft>
            </a:pPr>
            <a:r>
              <a:rPr lang="en-GB" b="1" i="0" dirty="0">
                <a:solidFill>
                  <a:srgbClr val="222222"/>
                </a:solidFill>
                <a:effectLst/>
                <a:latin typeface="Roboto" panose="02000000000000000000" pitchFamily="2" charset="0"/>
              </a:rPr>
              <a:t>EDUCATIONAL</a:t>
            </a:r>
            <a:endParaRPr lang="en-GB" b="0" i="0" dirty="0">
              <a:solidFill>
                <a:srgbClr val="222222"/>
              </a:solidFill>
              <a:effectLst/>
              <a:latin typeface="Roboto" panose="02000000000000000000" pitchFamily="2" charset="0"/>
            </a:endParaRPr>
          </a:p>
          <a:p>
            <a:pPr algn="l">
              <a:spcAft>
                <a:spcPts val="1950"/>
              </a:spcAft>
            </a:pPr>
            <a:r>
              <a:rPr lang="en-GB" b="0" i="0" dirty="0">
                <a:solidFill>
                  <a:srgbClr val="222222"/>
                </a:solidFill>
                <a:effectLst/>
                <a:latin typeface="Roboto" panose="02000000000000000000" pitchFamily="2" charset="0"/>
              </a:rPr>
              <a:t>IIFL announces the commencement of its short-term courses in French, Chinese, Japanese, Spanish, etc. Duration – 6 months. Eligibility – Senior Secondary. Excellent faculty. Computerised training. Incentives for early birds. Ten percent of seats free. Send in your application by the 16th May 20XX or Contact Secretary, Phone 24236709.</a:t>
            </a:r>
          </a:p>
          <a:p>
            <a:pPr algn="l">
              <a:spcAft>
                <a:spcPts val="1950"/>
              </a:spcAft>
            </a:pPr>
            <a:r>
              <a:rPr lang="en-GB" b="1" i="0" dirty="0">
                <a:solidFill>
                  <a:srgbClr val="EB4924"/>
                </a:solidFill>
                <a:effectLst/>
                <a:latin typeface="Roboto" panose="02000000000000000000" pitchFamily="2" charset="0"/>
              </a:rPr>
              <a:t>Question 2:</a:t>
            </a:r>
            <a:br>
              <a:rPr lang="en-GB" b="0" i="0" dirty="0">
                <a:solidFill>
                  <a:srgbClr val="222222"/>
                </a:solidFill>
                <a:effectLst/>
                <a:latin typeface="Roboto" panose="02000000000000000000" pitchFamily="2" charset="0"/>
              </a:rPr>
            </a:br>
            <a:r>
              <a:rPr lang="en-GB" b="0" i="0" dirty="0">
                <a:solidFill>
                  <a:srgbClr val="222222"/>
                </a:solidFill>
                <a:effectLst/>
                <a:latin typeface="Roboto" panose="02000000000000000000" pitchFamily="2" charset="0"/>
              </a:rPr>
              <a:t>You are the Director of the National Institute of Vocational Studies, New Delhi. Draft a suitable advertisement for publication in a national daily highlighting some of the special features of your institute.</a:t>
            </a:r>
            <a:br>
              <a:rPr lang="en-GB" b="0" i="0" dirty="0">
                <a:solidFill>
                  <a:srgbClr val="222222"/>
                </a:solidFill>
                <a:effectLst/>
                <a:latin typeface="Roboto" panose="02000000000000000000" pitchFamily="2" charset="0"/>
              </a:rPr>
            </a:br>
            <a:r>
              <a:rPr lang="en-GB" b="1" i="0" dirty="0">
                <a:solidFill>
                  <a:srgbClr val="008000"/>
                </a:solidFill>
                <a:effectLst/>
                <a:latin typeface="Roboto" panose="02000000000000000000" pitchFamily="2" charset="0"/>
              </a:rPr>
              <a:t>Answer:</a:t>
            </a:r>
            <a:endParaRPr lang="en-GB" b="0" i="0" dirty="0">
              <a:solidFill>
                <a:srgbClr val="222222"/>
              </a:solidFill>
              <a:effectLst/>
              <a:latin typeface="Roboto" panose="02000000000000000000" pitchFamily="2" charset="0"/>
            </a:endParaRPr>
          </a:p>
          <a:p>
            <a:pPr algn="ctr">
              <a:spcAft>
                <a:spcPts val="1950"/>
              </a:spcAft>
            </a:pPr>
            <a:r>
              <a:rPr lang="en-GB" b="1" i="0" dirty="0">
                <a:solidFill>
                  <a:srgbClr val="222222"/>
                </a:solidFill>
                <a:effectLst/>
                <a:latin typeface="Roboto" panose="02000000000000000000" pitchFamily="2" charset="0"/>
              </a:rPr>
              <a:t>VOCATIONAL STUDIES</a:t>
            </a:r>
            <a:endParaRPr lang="en-GB" b="0" i="0" dirty="0">
              <a:solidFill>
                <a:srgbClr val="222222"/>
              </a:solidFill>
              <a:effectLst/>
              <a:latin typeface="Roboto" panose="02000000000000000000" pitchFamily="2" charset="0"/>
            </a:endParaRPr>
          </a:p>
          <a:p>
            <a:pPr algn="l">
              <a:spcAft>
                <a:spcPts val="1950"/>
              </a:spcAft>
            </a:pPr>
            <a:r>
              <a:rPr lang="en-GB" b="0" i="0" dirty="0">
                <a:solidFill>
                  <a:srgbClr val="222222"/>
                </a:solidFill>
                <a:effectLst/>
                <a:latin typeface="Roboto" panose="02000000000000000000" pitchFamily="2" charset="0"/>
              </a:rPr>
              <a:t>NIVS offers diploma courses in Electronics, laser technology, computer and television hardware/software, fashion-designing, etc. Duration – two years. Eligibility – Senior Secondary. Excellent faculty; Well furnished labs and workshops. One year of training. Excellent past record of placement. Quarterly fee – ₹ 1500. Last date for Application – 30 May 20XX. Director National Institute of Vocational Studies, 27 </a:t>
            </a:r>
            <a:r>
              <a:rPr lang="en-GB" b="0" i="0" dirty="0" err="1">
                <a:solidFill>
                  <a:srgbClr val="222222"/>
                </a:solidFill>
                <a:effectLst/>
                <a:latin typeface="Roboto" panose="02000000000000000000" pitchFamily="2" charset="0"/>
              </a:rPr>
              <a:t>Pusa</a:t>
            </a:r>
            <a:r>
              <a:rPr lang="en-GB" b="0" i="0" dirty="0">
                <a:solidFill>
                  <a:srgbClr val="222222"/>
                </a:solidFill>
                <a:effectLst/>
                <a:latin typeface="Roboto" panose="02000000000000000000" pitchFamily="2" charset="0"/>
              </a:rPr>
              <a:t> Road, New Delhi. 25374098.</a:t>
            </a:r>
          </a:p>
        </p:txBody>
      </p:sp>
    </p:spTree>
    <p:extLst>
      <p:ext uri="{BB962C8B-B14F-4D97-AF65-F5344CB8AC3E}">
        <p14:creationId xmlns:p14="http://schemas.microsoft.com/office/powerpoint/2010/main" val="396361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DFF7C7A-E6BB-886F-EA2F-B6D2BF554D08}"/>
              </a:ext>
            </a:extLst>
          </p:cNvPr>
          <p:cNvSpPr txBox="1"/>
          <p:nvPr/>
        </p:nvSpPr>
        <p:spPr>
          <a:xfrm>
            <a:off x="1359545" y="0"/>
            <a:ext cx="9472910" cy="6360716"/>
          </a:xfrm>
          <a:prstGeom prst="rect">
            <a:avLst/>
          </a:prstGeom>
          <a:noFill/>
        </p:spPr>
        <p:txBody>
          <a:bodyPr wrap="square">
            <a:spAutoFit/>
          </a:bodyPr>
          <a:lstStyle/>
          <a:p>
            <a:pPr algn="l">
              <a:spcAft>
                <a:spcPts val="1950"/>
              </a:spcAft>
            </a:pPr>
            <a:r>
              <a:rPr lang="en-GB" b="0" i="0" dirty="0" err="1">
                <a:solidFill>
                  <a:srgbClr val="222222"/>
                </a:solidFill>
                <a:effectLst/>
                <a:latin typeface="Roboto" panose="02000000000000000000" pitchFamily="2" charset="0"/>
              </a:rPr>
              <a:t>Sita</a:t>
            </a:r>
            <a:r>
              <a:rPr lang="en-GB" b="0" i="0" dirty="0">
                <a:solidFill>
                  <a:srgbClr val="222222"/>
                </a:solidFill>
                <a:effectLst/>
                <a:latin typeface="Roboto" panose="02000000000000000000" pitchFamily="2" charset="0"/>
              </a:rPr>
              <a:t> </a:t>
            </a:r>
            <a:r>
              <a:rPr lang="en-GB" b="0" i="0" dirty="0" err="1">
                <a:solidFill>
                  <a:srgbClr val="222222"/>
                </a:solidFill>
                <a:effectLst/>
                <a:latin typeface="Roboto" panose="02000000000000000000" pitchFamily="2" charset="0"/>
              </a:rPr>
              <a:t>Tra</a:t>
            </a:r>
            <a:r>
              <a:rPr lang="en-GB" b="0" i="0" dirty="0">
                <a:solidFill>
                  <a:srgbClr val="222222"/>
                </a:solidFill>
                <a:effectLst/>
                <a:latin typeface="Roboto" panose="02000000000000000000" pitchFamily="2" charset="0"/>
              </a:rPr>
              <a:t> </a:t>
            </a:r>
            <a:r>
              <a:rPr lang="en-GB" b="0" i="0" dirty="0" err="1">
                <a:solidFill>
                  <a:srgbClr val="222222"/>
                </a:solidFill>
                <a:effectLst/>
                <a:latin typeface="Roboto" panose="02000000000000000000" pitchFamily="2" charset="0"/>
              </a:rPr>
              <a:t>vels</a:t>
            </a:r>
            <a:r>
              <a:rPr lang="en-GB" b="0" i="0" dirty="0">
                <a:solidFill>
                  <a:srgbClr val="222222"/>
                </a:solidFill>
                <a:effectLst/>
                <a:latin typeface="Roboto" panose="02000000000000000000" pitchFamily="2" charset="0"/>
              </a:rPr>
              <a:t>, 227 </a:t>
            </a:r>
            <a:r>
              <a:rPr lang="en-GB" b="0" i="0" dirty="0" err="1">
                <a:solidFill>
                  <a:srgbClr val="222222"/>
                </a:solidFill>
                <a:effectLst/>
                <a:latin typeface="Roboto" panose="02000000000000000000" pitchFamily="2" charset="0"/>
              </a:rPr>
              <a:t>Jagriti</a:t>
            </a:r>
            <a:r>
              <a:rPr lang="en-GB" b="0" i="0" dirty="0">
                <a:solidFill>
                  <a:srgbClr val="222222"/>
                </a:solidFill>
                <a:effectLst/>
                <a:latin typeface="Roboto" panose="02000000000000000000" pitchFamily="2" charset="0"/>
              </a:rPr>
              <a:t> Enclave, Delhi offers a package tour for 3 nights 14 days in Mauritius for ₹ 10,000 per person. Draft an advertisement for publication in a national daily in about 50 words. Give necessary details.</a:t>
            </a:r>
            <a:br>
              <a:rPr lang="en-GB" b="0" i="0" dirty="0">
                <a:solidFill>
                  <a:srgbClr val="222222"/>
                </a:solidFill>
                <a:effectLst/>
                <a:latin typeface="Roboto" panose="02000000000000000000" pitchFamily="2" charset="0"/>
              </a:rPr>
            </a:br>
            <a:r>
              <a:rPr lang="en-GB" b="1" i="0" dirty="0">
                <a:solidFill>
                  <a:srgbClr val="008000"/>
                </a:solidFill>
                <a:effectLst/>
                <a:latin typeface="Roboto" panose="02000000000000000000" pitchFamily="2" charset="0"/>
              </a:rPr>
              <a:t>Answer:</a:t>
            </a:r>
            <a:endParaRPr lang="en-GB" b="0" i="0" dirty="0">
              <a:solidFill>
                <a:srgbClr val="222222"/>
              </a:solidFill>
              <a:effectLst/>
              <a:latin typeface="Roboto" panose="02000000000000000000" pitchFamily="2" charset="0"/>
            </a:endParaRPr>
          </a:p>
          <a:p>
            <a:pPr algn="ctr">
              <a:spcAft>
                <a:spcPts val="1950"/>
              </a:spcAft>
            </a:pPr>
            <a:r>
              <a:rPr lang="en-GB" b="1" i="0" dirty="0">
                <a:solidFill>
                  <a:srgbClr val="222222"/>
                </a:solidFill>
                <a:effectLst/>
                <a:latin typeface="Roboto" panose="02000000000000000000" pitchFamily="2" charset="0"/>
              </a:rPr>
              <a:t>TRAVEL AND TOURS</a:t>
            </a:r>
            <a:endParaRPr lang="en-GB" b="0" i="0" dirty="0">
              <a:solidFill>
                <a:srgbClr val="222222"/>
              </a:solidFill>
              <a:effectLst/>
              <a:latin typeface="Roboto" panose="02000000000000000000" pitchFamily="2" charset="0"/>
            </a:endParaRPr>
          </a:p>
          <a:p>
            <a:pPr algn="l">
              <a:spcAft>
                <a:spcPts val="1950"/>
              </a:spcAft>
            </a:pPr>
            <a:r>
              <a:rPr lang="en-GB" b="0" i="0" dirty="0">
                <a:solidFill>
                  <a:srgbClr val="222222"/>
                </a:solidFill>
                <a:effectLst/>
                <a:latin typeface="Roboto" panose="02000000000000000000" pitchFamily="2" charset="0"/>
              </a:rPr>
              <a:t>Attractive package available for Mauritius, 3 nights/4 days, breakfast and dinner, stay at 3-star hotel, sightseeing included. X 10,000 per person. Special discount for early birds. Contact: </a:t>
            </a:r>
            <a:r>
              <a:rPr lang="en-GB" b="0" i="0" dirty="0" err="1">
                <a:solidFill>
                  <a:srgbClr val="222222"/>
                </a:solidFill>
                <a:effectLst/>
                <a:latin typeface="Roboto" panose="02000000000000000000" pitchFamily="2" charset="0"/>
              </a:rPr>
              <a:t>Sita</a:t>
            </a:r>
            <a:r>
              <a:rPr lang="en-GB" b="0" i="0" dirty="0">
                <a:solidFill>
                  <a:srgbClr val="222222"/>
                </a:solidFill>
                <a:effectLst/>
                <a:latin typeface="Roboto" panose="02000000000000000000" pitchFamily="2" charset="0"/>
              </a:rPr>
              <a:t> Travels, 227 </a:t>
            </a:r>
            <a:r>
              <a:rPr lang="en-GB" b="0" i="0" dirty="0" err="1">
                <a:solidFill>
                  <a:srgbClr val="222222"/>
                </a:solidFill>
                <a:effectLst/>
                <a:latin typeface="Roboto" panose="02000000000000000000" pitchFamily="2" charset="0"/>
              </a:rPr>
              <a:t>Jagriti</a:t>
            </a:r>
            <a:r>
              <a:rPr lang="en-GB" b="0" i="0" dirty="0">
                <a:solidFill>
                  <a:srgbClr val="222222"/>
                </a:solidFill>
                <a:effectLst/>
                <a:latin typeface="Roboto" panose="02000000000000000000" pitchFamily="2" charset="0"/>
              </a:rPr>
              <a:t> Enclave, Delhi. Phone: 25362000.</a:t>
            </a:r>
          </a:p>
          <a:p>
            <a:pPr algn="l">
              <a:spcAft>
                <a:spcPts val="1950"/>
              </a:spcAft>
            </a:pPr>
            <a:r>
              <a:rPr lang="en-GB" b="1" i="0" dirty="0">
                <a:solidFill>
                  <a:srgbClr val="EB4924"/>
                </a:solidFill>
                <a:effectLst/>
                <a:latin typeface="Roboto" panose="02000000000000000000" pitchFamily="2" charset="0"/>
              </a:rPr>
              <a:t>Question 2:</a:t>
            </a:r>
            <a:br>
              <a:rPr lang="en-GB" b="0" i="0" dirty="0">
                <a:solidFill>
                  <a:srgbClr val="222222"/>
                </a:solidFill>
                <a:effectLst/>
                <a:latin typeface="Roboto" panose="02000000000000000000" pitchFamily="2" charset="0"/>
              </a:rPr>
            </a:br>
            <a:r>
              <a:rPr lang="en-GB" b="0" i="0" dirty="0">
                <a:solidFill>
                  <a:srgbClr val="222222"/>
                </a:solidFill>
                <a:effectLst/>
                <a:latin typeface="Roboto" panose="02000000000000000000" pitchFamily="2" charset="0"/>
              </a:rPr>
              <a:t>Globe Travels, G-76, Connaught Circus, New Delhi, offers its patrons the cheapest air tickets for any destination by an airline besides offering consultancy and exchange service. Draft an advertisement for publication in a national daily in about 50 words.</a:t>
            </a:r>
            <a:br>
              <a:rPr lang="en-GB" b="0" i="0" dirty="0">
                <a:solidFill>
                  <a:srgbClr val="222222"/>
                </a:solidFill>
                <a:effectLst/>
                <a:latin typeface="Roboto" panose="02000000000000000000" pitchFamily="2" charset="0"/>
              </a:rPr>
            </a:br>
            <a:r>
              <a:rPr lang="en-GB" b="1" i="0" dirty="0">
                <a:solidFill>
                  <a:srgbClr val="008000"/>
                </a:solidFill>
                <a:effectLst/>
                <a:latin typeface="Roboto" panose="02000000000000000000" pitchFamily="2" charset="0"/>
              </a:rPr>
              <a:t>Answer:</a:t>
            </a:r>
            <a:endParaRPr lang="en-GB" b="0" i="0" dirty="0">
              <a:solidFill>
                <a:srgbClr val="222222"/>
              </a:solidFill>
              <a:effectLst/>
              <a:latin typeface="Roboto" panose="02000000000000000000" pitchFamily="2" charset="0"/>
            </a:endParaRPr>
          </a:p>
          <a:p>
            <a:pPr algn="ctr">
              <a:spcAft>
                <a:spcPts val="1950"/>
              </a:spcAft>
            </a:pPr>
            <a:r>
              <a:rPr lang="en-GB" b="1" i="0" dirty="0">
                <a:solidFill>
                  <a:srgbClr val="222222"/>
                </a:solidFill>
                <a:effectLst/>
                <a:latin typeface="Roboto" panose="02000000000000000000" pitchFamily="2" charset="0"/>
              </a:rPr>
              <a:t>TRAVEL AND TOURS</a:t>
            </a:r>
            <a:endParaRPr lang="en-GB" b="0" i="0" dirty="0">
              <a:solidFill>
                <a:srgbClr val="222222"/>
              </a:solidFill>
              <a:effectLst/>
              <a:latin typeface="Roboto" panose="02000000000000000000" pitchFamily="2" charset="0"/>
            </a:endParaRPr>
          </a:p>
          <a:p>
            <a:pPr algn="l">
              <a:spcAft>
                <a:spcPts val="1950"/>
              </a:spcAft>
            </a:pPr>
            <a:r>
              <a:rPr lang="en-GB" b="0" i="0" dirty="0">
                <a:solidFill>
                  <a:srgbClr val="222222"/>
                </a:solidFill>
                <a:effectLst/>
                <a:latin typeface="Roboto" panose="02000000000000000000" pitchFamily="2" charset="0"/>
              </a:rPr>
              <a:t>Cheapest air tickets available for any airline, any destination. New York-35,500; San Francisco-35,000; Toranto-34,500; London-19,400. Visa </a:t>
            </a:r>
            <a:r>
              <a:rPr lang="en-GB" b="0" i="0" dirty="0" err="1">
                <a:solidFill>
                  <a:srgbClr val="222222"/>
                </a:solidFill>
                <a:effectLst/>
                <a:latin typeface="Roboto" panose="02000000000000000000" pitchFamily="2" charset="0"/>
              </a:rPr>
              <a:t>insurancy</a:t>
            </a:r>
            <a:r>
              <a:rPr lang="en-GB" b="0" i="0" dirty="0">
                <a:solidFill>
                  <a:srgbClr val="222222"/>
                </a:solidFill>
                <a:effectLst/>
                <a:latin typeface="Roboto" panose="02000000000000000000" pitchFamily="2" charset="0"/>
              </a:rPr>
              <a:t> consultancy, buy/sell currencies. Visit Globe Travels, G-76 Connaught Circus, New Delhi. Phone : 23723777, 23355055, 23355955.</a:t>
            </a:r>
          </a:p>
        </p:txBody>
      </p:sp>
    </p:spTree>
    <p:extLst>
      <p:ext uri="{BB962C8B-B14F-4D97-AF65-F5344CB8AC3E}">
        <p14:creationId xmlns:p14="http://schemas.microsoft.com/office/powerpoint/2010/main" val="2608746954"/>
      </p:ext>
    </p:extLst>
  </p:cSld>
  <p:clrMapOvr>
    <a:masterClrMapping/>
  </p:clrMapOvr>
</p:sld>
</file>

<file path=ppt/theme/theme1.xml><?xml version="1.0" encoding="utf-8"?>
<a:theme xmlns:a="http://schemas.openxmlformats.org/drawingml/2006/main" name="TF10001025">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10001025" id="{F9915BBD-9749-466F-995C-8C8D6A938EC0}" vid="{CF1D1A65-FC75-42D2-B7EF-D2991382DC6F}"/>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6</Slides>
  <Notes>0</Notes>
  <HiddenSlides>0</HiddenSlide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TF10001025</vt:lpstr>
      <vt:lpstr>Types of advertisement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Types of advertisement </dc:title>
  <dc:creator>r72602120@gmail.com</dc:creator>
  <cp:lastModifiedBy>r72602120@gmail.com</cp:lastModifiedBy>
  <cp:revision>1</cp:revision>
  <dcterms:created xsi:type="dcterms:W3CDTF">2024-11-08T02:19:28Z</dcterms:created>
  <dcterms:modified xsi:type="dcterms:W3CDTF">2024-11-08T02:33:25Z</dcterms:modified>
</cp:coreProperties>
</file>